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58" r:id="rId5"/>
    <p:sldId id="262" r:id="rId6"/>
    <p:sldId id="263" r:id="rId7"/>
    <p:sldId id="260" r:id="rId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234"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14" name="标题 13"/>
          <p:cNvSpPr>
            <a:spLocks noGrp="1"/>
          </p:cNvSpPr>
          <p:nvPr>
            <p:ph type="ctrTitle"/>
          </p:nvPr>
        </p:nvSpPr>
        <p:spPr>
          <a:xfrm>
            <a:off x="1432560" y="359898"/>
            <a:ext cx="7406640" cy="1472184"/>
          </a:xfrm>
        </p:spPr>
        <p:txBody>
          <a:bodyPr anchor="b"/>
          <a:lstStyle>
            <a:lvl1pPr algn="l">
              <a:defRPr/>
            </a:lvl1pPr>
            <a:extLst/>
          </a:lstStyle>
          <a:p>
            <a:r>
              <a:rPr kumimoji="0" lang="zh-CN" altLang="en-US" smtClean="0"/>
              <a:t>单击此处编辑母版标题样式</a:t>
            </a:r>
            <a:endParaRPr kumimoji="0" lang="en-US"/>
          </a:p>
        </p:txBody>
      </p:sp>
      <p:sp>
        <p:nvSpPr>
          <p:cNvPr id="22" name="副标题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CN" altLang="en-US" smtClean="0"/>
              <a:t>单击此处编辑母版副标题样式</a:t>
            </a:r>
            <a:endParaRPr kumimoji="0" lang="en-US"/>
          </a:p>
        </p:txBody>
      </p:sp>
      <p:sp>
        <p:nvSpPr>
          <p:cNvPr id="7" name="日期占位符 6"/>
          <p:cNvSpPr>
            <a:spLocks noGrp="1"/>
          </p:cNvSpPr>
          <p:nvPr>
            <p:ph type="dt" sz="half" idx="10"/>
          </p:nvPr>
        </p:nvSpPr>
        <p:spPr/>
        <p:txBody>
          <a:bodyPr/>
          <a:lstStyle>
            <a:extLst/>
          </a:lstStyle>
          <a:p>
            <a:fld id="{58A985CE-7625-4D84-9242-AB30CA9B7AD1}" type="datetimeFigureOut">
              <a:rPr lang="zh-CN" altLang="en-US" smtClean="0"/>
              <a:t>2016/11/17</a:t>
            </a:fld>
            <a:endParaRPr lang="zh-CN" altLang="en-US"/>
          </a:p>
        </p:txBody>
      </p:sp>
      <p:sp>
        <p:nvSpPr>
          <p:cNvPr id="20" name="页脚占位符 19"/>
          <p:cNvSpPr>
            <a:spLocks noGrp="1"/>
          </p:cNvSpPr>
          <p:nvPr>
            <p:ph type="ftr" sz="quarter" idx="11"/>
          </p:nvPr>
        </p:nvSpPr>
        <p:spPr/>
        <p:txBody>
          <a:bodyPr/>
          <a:lstStyle>
            <a:extLst/>
          </a:lstStyle>
          <a:p>
            <a:endParaRPr lang="zh-CN" altLang="en-US"/>
          </a:p>
        </p:txBody>
      </p:sp>
      <p:sp>
        <p:nvSpPr>
          <p:cNvPr id="10" name="灯片编号占位符 9"/>
          <p:cNvSpPr>
            <a:spLocks noGrp="1"/>
          </p:cNvSpPr>
          <p:nvPr>
            <p:ph type="sldNum" sz="quarter" idx="12"/>
          </p:nvPr>
        </p:nvSpPr>
        <p:spPr/>
        <p:txBody>
          <a:bodyPr/>
          <a:lstStyle>
            <a:extLst/>
          </a:lstStyle>
          <a:p>
            <a:fld id="{B176A734-0E1C-4CD3-9A17-BAD2DF840A3F}" type="slidenum">
              <a:rPr lang="zh-CN" altLang="en-US" smtClean="0"/>
              <a:t>‹#›</a:t>
            </a:fld>
            <a:endParaRPr lang="zh-CN" altLang="en-US"/>
          </a:p>
        </p:txBody>
      </p:sp>
      <p:sp>
        <p:nvSpPr>
          <p:cNvPr id="8" name="椭圆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椭圆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58A985CE-7625-4D84-9242-AB30CA9B7AD1}" type="datetimeFigureOut">
              <a:rPr lang="zh-CN" altLang="en-US" smtClean="0"/>
              <a:t>2016/11/17</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B176A734-0E1C-4CD3-9A17-BAD2DF840A3F}"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58000" y="274639"/>
            <a:ext cx="1828800" cy="5851525"/>
          </a:xfrm>
        </p:spPr>
        <p:txBody>
          <a:bodyPr vert="eaVert"/>
          <a:lstStyle>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1143000" y="274640"/>
            <a:ext cx="5562600" cy="5851525"/>
          </a:xfrm>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58A985CE-7625-4D84-9242-AB30CA9B7AD1}" type="datetimeFigureOut">
              <a:rPr lang="zh-CN" altLang="en-US" smtClean="0"/>
              <a:t>2016/11/17</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B176A734-0E1C-4CD3-9A17-BAD2DF840A3F}"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extLst/>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58A985CE-7625-4D84-9242-AB30CA9B7AD1}" type="datetimeFigureOut">
              <a:rPr lang="zh-CN" altLang="en-US" smtClean="0"/>
              <a:t>2016/11/17</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B176A734-0E1C-4CD3-9A17-BAD2DF840A3F}"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7" name="矩形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标题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extLst/>
          </a:lstStyle>
          <a:p>
            <a:fld id="{58A985CE-7625-4D84-9242-AB30CA9B7AD1}" type="datetimeFigureOut">
              <a:rPr lang="zh-CN" altLang="en-US" smtClean="0"/>
              <a:t>2016/11/17</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B176A734-0E1C-4CD3-9A17-BAD2DF840A3F}" type="slidenum">
              <a:rPr lang="zh-CN" altLang="en-US" smtClean="0"/>
              <a:t>‹#›</a:t>
            </a:fld>
            <a:endParaRPr lang="zh-CN" altLang="en-US"/>
          </a:p>
        </p:txBody>
      </p:sp>
      <p:sp>
        <p:nvSpPr>
          <p:cNvPr id="10" name="矩形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椭圆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椭圆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1435608" y="274320"/>
            <a:ext cx="7498080" cy="1143000"/>
          </a:xfrm>
        </p:spPr>
        <p:txBody>
          <a:bodyPr/>
          <a:lstStyle>
            <a:extLst/>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extLst/>
          </a:lstStyle>
          <a:p>
            <a:fld id="{58A985CE-7625-4D84-9242-AB30CA9B7AD1}" type="datetimeFigureOut">
              <a:rPr lang="zh-CN" altLang="en-US" smtClean="0"/>
              <a:t>2016/11/17</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B176A734-0E1C-4CD3-9A17-BAD2DF840A3F}"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extLst/>
          </a:lstStyle>
          <a:p>
            <a:fld id="{58A985CE-7625-4D84-9242-AB30CA9B7AD1}" type="datetimeFigureOut">
              <a:rPr lang="zh-CN" altLang="en-US" smtClean="0"/>
              <a:t>2016/11/17</a:t>
            </a:fld>
            <a:endParaRPr lang="zh-CN" altLang="en-US"/>
          </a:p>
        </p:txBody>
      </p:sp>
      <p:sp>
        <p:nvSpPr>
          <p:cNvPr id="8" name="页脚占位符 7"/>
          <p:cNvSpPr>
            <a:spLocks noGrp="1"/>
          </p:cNvSpPr>
          <p:nvPr>
            <p:ph type="ftr" sz="quarter" idx="11"/>
          </p:nvPr>
        </p:nvSpPr>
        <p:spPr/>
        <p:txBody>
          <a:bodyPr/>
          <a:lstStyle>
            <a:extLst/>
          </a:lstStyle>
          <a:p>
            <a:endParaRPr lang="zh-CN" altLang="en-US"/>
          </a:p>
        </p:txBody>
      </p:sp>
      <p:sp>
        <p:nvSpPr>
          <p:cNvPr id="9" name="灯片编号占位符 8"/>
          <p:cNvSpPr>
            <a:spLocks noGrp="1"/>
          </p:cNvSpPr>
          <p:nvPr>
            <p:ph type="sldNum" sz="quarter" idx="12"/>
          </p:nvPr>
        </p:nvSpPr>
        <p:spPr/>
        <p:txBody>
          <a:bodyPr/>
          <a:lstStyle>
            <a:extLst/>
          </a:lstStyle>
          <a:p>
            <a:fld id="{B176A734-0E1C-4CD3-9A17-BAD2DF840A3F}"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1435608" y="274320"/>
            <a:ext cx="7498080" cy="1143000"/>
          </a:xfrm>
        </p:spPr>
        <p:txBody>
          <a:bodyPr anchor="ctr"/>
          <a:lstStyle>
            <a:extLst/>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extLst/>
          </a:lstStyle>
          <a:p>
            <a:fld id="{58A985CE-7625-4D84-9242-AB30CA9B7AD1}" type="datetimeFigureOut">
              <a:rPr lang="zh-CN" altLang="en-US" smtClean="0"/>
              <a:t>2016/11/17</a:t>
            </a:fld>
            <a:endParaRPr lang="zh-CN" altLang="en-US"/>
          </a:p>
        </p:txBody>
      </p:sp>
      <p:sp>
        <p:nvSpPr>
          <p:cNvPr id="4" name="页脚占位符 3"/>
          <p:cNvSpPr>
            <a:spLocks noGrp="1"/>
          </p:cNvSpPr>
          <p:nvPr>
            <p:ph type="ftr" sz="quarter" idx="11"/>
          </p:nvPr>
        </p:nvSpPr>
        <p:spPr/>
        <p:txBody>
          <a:bodyPr/>
          <a:lstStyle>
            <a:extLst/>
          </a:lstStyle>
          <a:p>
            <a:endParaRPr lang="zh-CN" altLang="en-US"/>
          </a:p>
        </p:txBody>
      </p:sp>
      <p:sp>
        <p:nvSpPr>
          <p:cNvPr id="5" name="灯片编号占位符 4"/>
          <p:cNvSpPr>
            <a:spLocks noGrp="1"/>
          </p:cNvSpPr>
          <p:nvPr>
            <p:ph type="sldNum" sz="quarter" idx="12"/>
          </p:nvPr>
        </p:nvSpPr>
        <p:spPr/>
        <p:txBody>
          <a:bodyPr/>
          <a:lstStyle>
            <a:extLst/>
          </a:lstStyle>
          <a:p>
            <a:fld id="{B176A734-0E1C-4CD3-9A17-BAD2DF840A3F}"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矩形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日期占位符 1"/>
          <p:cNvSpPr>
            <a:spLocks noGrp="1"/>
          </p:cNvSpPr>
          <p:nvPr>
            <p:ph type="dt" sz="half" idx="10"/>
          </p:nvPr>
        </p:nvSpPr>
        <p:spPr/>
        <p:txBody>
          <a:bodyPr/>
          <a:lstStyle>
            <a:extLst/>
          </a:lstStyle>
          <a:p>
            <a:fld id="{58A985CE-7625-4D84-9242-AB30CA9B7AD1}" type="datetimeFigureOut">
              <a:rPr lang="zh-CN" altLang="en-US" smtClean="0"/>
              <a:t>2016/11/17</a:t>
            </a:fld>
            <a:endParaRPr lang="zh-CN" altLang="en-US"/>
          </a:p>
        </p:txBody>
      </p:sp>
      <p:sp>
        <p:nvSpPr>
          <p:cNvPr id="3" name="页脚占位符 2"/>
          <p:cNvSpPr>
            <a:spLocks noGrp="1"/>
          </p:cNvSpPr>
          <p:nvPr>
            <p:ph type="ftr" sz="quarter" idx="11"/>
          </p:nvPr>
        </p:nvSpPr>
        <p:spPr/>
        <p:txBody>
          <a:bodyPr/>
          <a:lstStyle>
            <a:extLst/>
          </a:lstStyle>
          <a:p>
            <a:endParaRPr lang="zh-CN" altLang="en-US"/>
          </a:p>
        </p:txBody>
      </p:sp>
      <p:sp>
        <p:nvSpPr>
          <p:cNvPr id="4" name="灯片编号占位符 3"/>
          <p:cNvSpPr>
            <a:spLocks noGrp="1"/>
          </p:cNvSpPr>
          <p:nvPr>
            <p:ph type="sldNum" sz="quarter" idx="12"/>
          </p:nvPr>
        </p:nvSpPr>
        <p:spPr/>
        <p:txBody>
          <a:bodyPr/>
          <a:lstStyle>
            <a:extLst/>
          </a:lstStyle>
          <a:p>
            <a:fld id="{B176A734-0E1C-4CD3-9A17-BAD2DF840A3F}" type="slidenum">
              <a:rPr lang="zh-CN" altLang="en-US" smtClean="0"/>
              <a:t>‹#›</a:t>
            </a:fld>
            <a:endParaRPr lang="zh-CN" altLang="en-US"/>
          </a:p>
        </p:txBody>
      </p:sp>
      <p:sp>
        <p:nvSpPr>
          <p:cNvPr id="6" name="矩形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extLst/>
          </a:lstStyle>
          <a:p>
            <a:fld id="{58A985CE-7625-4D84-9242-AB30CA9B7AD1}" type="datetimeFigureOut">
              <a:rPr lang="zh-CN" altLang="en-US" smtClean="0"/>
              <a:t>2016/11/17</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B176A734-0E1C-4CD3-9A17-BAD2DF840A3F}"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extLst/>
          </a:lstStyle>
          <a:p>
            <a:fld id="{58A985CE-7625-4D84-9242-AB30CA9B7AD1}" type="datetimeFigureOut">
              <a:rPr lang="zh-CN" altLang="en-US" smtClean="0"/>
              <a:t>2016/11/17</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B176A734-0E1C-4CD3-9A17-BAD2DF840A3F}" type="slidenum">
              <a:rPr lang="zh-CN" altLang="en-US" smtClean="0"/>
              <a:t>‹#›</a:t>
            </a:fld>
            <a:endParaRPr lang="zh-CN" altLang="en-US"/>
          </a:p>
        </p:txBody>
      </p:sp>
      <p:sp>
        <p:nvSpPr>
          <p:cNvPr id="8" name="矩形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图片占位符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zh-CN" altLang="en-US" smtClean="0"/>
              <a:t>单击图标添加图片</a:t>
            </a:r>
            <a:endParaRPr kumimoji="0" lang="en-US" dirty="0"/>
          </a:p>
        </p:txBody>
      </p:sp>
      <p:sp>
        <p:nvSpPr>
          <p:cNvPr id="9" name="流程图: 过程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流程图: 过程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文本占位符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zh-CN" altLang="en-US" smtClean="0"/>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饼形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椭圆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同心圆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矩形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标题占位符 4"/>
          <p:cNvSpPr>
            <a:spLocks noGrp="1"/>
          </p:cNvSpPr>
          <p:nvPr>
            <p:ph type="title"/>
          </p:nvPr>
        </p:nvSpPr>
        <p:spPr>
          <a:xfrm>
            <a:off x="1435608" y="274638"/>
            <a:ext cx="7498080" cy="1143000"/>
          </a:xfrm>
          <a:prstGeom prst="rect">
            <a:avLst/>
          </a:prstGeom>
        </p:spPr>
        <p:txBody>
          <a:bodyPr anchor="ctr">
            <a:normAutofit/>
          </a:bodyPr>
          <a:lstStyle>
            <a:extLst/>
          </a:lstStyle>
          <a:p>
            <a:r>
              <a:rPr kumimoji="0" lang="zh-CN" altLang="en-US" smtClean="0"/>
              <a:t>单击此处编辑母版标题样式</a:t>
            </a:r>
            <a:endParaRPr kumimoji="0" lang="en-US"/>
          </a:p>
        </p:txBody>
      </p:sp>
      <p:sp>
        <p:nvSpPr>
          <p:cNvPr id="9" name="文本占位符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24" name="日期占位符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8A985CE-7625-4D84-9242-AB30CA9B7AD1}" type="datetimeFigureOut">
              <a:rPr lang="zh-CN" altLang="en-US" smtClean="0"/>
              <a:t>2016/11/17</a:t>
            </a:fld>
            <a:endParaRPr lang="zh-CN" altLang="en-US"/>
          </a:p>
        </p:txBody>
      </p:sp>
      <p:sp>
        <p:nvSpPr>
          <p:cNvPr id="10" name="页脚占位符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zh-CN" altLang="en-US"/>
          </a:p>
        </p:txBody>
      </p:sp>
      <p:sp>
        <p:nvSpPr>
          <p:cNvPr id="22" name="灯片编号占位符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176A734-0E1C-4CD3-9A17-BAD2DF840A3F}" type="slidenum">
              <a:rPr lang="zh-CN" altLang="en-US" smtClean="0"/>
              <a:t>‹#›</a:t>
            </a:fld>
            <a:endParaRPr lang="zh-CN" altLang="en-US"/>
          </a:p>
        </p:txBody>
      </p:sp>
      <p:sp>
        <p:nvSpPr>
          <p:cNvPr id="15" name="矩形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259632" y="2132856"/>
            <a:ext cx="7579568" cy="1368152"/>
          </a:xfrm>
        </p:spPr>
        <p:txBody>
          <a:bodyPr>
            <a:normAutofit fontScale="90000"/>
          </a:bodyPr>
          <a:lstStyle/>
          <a:p>
            <a:pPr algn="ctr"/>
            <a:r>
              <a:rPr lang="en-US" altLang="zh-CN" dirty="0" smtClean="0"/>
              <a:t>Generics, </a:t>
            </a:r>
            <a:r>
              <a:rPr lang="en-US" altLang="zh-CN" dirty="0" smtClean="0"/>
              <a:t>Exceptions </a:t>
            </a:r>
            <a:r>
              <a:rPr lang="en-US" altLang="zh-CN" dirty="0" smtClean="0"/>
              <a:t>and Undo Command</a:t>
            </a:r>
            <a:endParaRPr lang="zh-CN" altLang="en-US" dirty="0"/>
          </a:p>
        </p:txBody>
      </p:sp>
      <p:sp>
        <p:nvSpPr>
          <p:cNvPr id="3" name="TextBox 2"/>
          <p:cNvSpPr txBox="1"/>
          <p:nvPr/>
        </p:nvSpPr>
        <p:spPr>
          <a:xfrm>
            <a:off x="4788024" y="3500431"/>
            <a:ext cx="3096344" cy="369332"/>
          </a:xfrm>
          <a:prstGeom prst="rect">
            <a:avLst/>
          </a:prstGeom>
          <a:noFill/>
        </p:spPr>
        <p:txBody>
          <a:bodyPr wrap="square" rtlCol="0">
            <a:spAutoFit/>
          </a:bodyPr>
          <a:lstStyle/>
          <a:p>
            <a:r>
              <a:rPr lang="en-US" dirty="0" smtClean="0"/>
              <a:t>(Three unrelated concepts)</a:t>
            </a:r>
            <a:endParaRPr lang="en-US" dirty="0"/>
          </a:p>
        </p:txBody>
      </p:sp>
    </p:spTree>
    <p:extLst>
      <p:ext uri="{BB962C8B-B14F-4D97-AF65-F5344CB8AC3E}">
        <p14:creationId xmlns:p14="http://schemas.microsoft.com/office/powerpoint/2010/main" val="3048069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5608" y="274638"/>
            <a:ext cx="7498080" cy="922114"/>
          </a:xfrm>
        </p:spPr>
        <p:txBody>
          <a:bodyPr/>
          <a:lstStyle/>
          <a:p>
            <a:r>
              <a:rPr lang="en-US" altLang="zh-CN" dirty="0" smtClean="0"/>
              <a:t>Why use generics?</a:t>
            </a:r>
            <a:endParaRPr lang="zh-CN" altLang="en-US" dirty="0"/>
          </a:p>
        </p:txBody>
      </p:sp>
      <p:sp>
        <p:nvSpPr>
          <p:cNvPr id="3" name="内容占位符 2"/>
          <p:cNvSpPr>
            <a:spLocks noGrp="1"/>
          </p:cNvSpPr>
          <p:nvPr>
            <p:ph idx="1"/>
          </p:nvPr>
        </p:nvSpPr>
        <p:spPr>
          <a:xfrm>
            <a:off x="1435608" y="1124744"/>
            <a:ext cx="7498080" cy="5123656"/>
          </a:xfrm>
        </p:spPr>
        <p:txBody>
          <a:bodyPr>
            <a:normAutofit fontScale="85000" lnSpcReduction="20000"/>
          </a:bodyPr>
          <a:lstStyle/>
          <a:p>
            <a:r>
              <a:rPr lang="en-US" altLang="zh-CN" sz="2400" dirty="0" smtClean="0">
                <a:latin typeface="Tahoma" panose="020B0604030504040204" pitchFamily="34" charset="0"/>
                <a:ea typeface="Tahoma" panose="020B0604030504040204" pitchFamily="34" charset="0"/>
                <a:cs typeface="Tahoma" panose="020B0604030504040204" pitchFamily="34" charset="0"/>
              </a:rPr>
              <a:t>When you write a collection (something to store data, such as a linked list, </a:t>
            </a:r>
            <a:r>
              <a:rPr lang="en-US" altLang="zh-CN" sz="2400" dirty="0" err="1" smtClean="0">
                <a:latin typeface="Tahoma" panose="020B0604030504040204" pitchFamily="34" charset="0"/>
                <a:ea typeface="Tahoma" panose="020B0604030504040204" pitchFamily="34" charset="0"/>
                <a:cs typeface="Tahoma" panose="020B0604030504040204" pitchFamily="34" charset="0"/>
              </a:rPr>
              <a:t>arraylist</a:t>
            </a:r>
            <a:r>
              <a:rPr lang="en-US" altLang="zh-CN" sz="2400" dirty="0" smtClean="0">
                <a:latin typeface="Tahoma" panose="020B0604030504040204" pitchFamily="34" charset="0"/>
                <a:ea typeface="Tahoma" panose="020B0604030504040204" pitchFamily="34" charset="0"/>
                <a:cs typeface="Tahoma" panose="020B0604030504040204" pitchFamily="34" charset="0"/>
              </a:rPr>
              <a:t>, table, </a:t>
            </a:r>
            <a:r>
              <a:rPr lang="en-US" altLang="zh-CN" sz="2400" dirty="0" err="1" smtClean="0">
                <a:latin typeface="Tahoma" panose="020B0604030504040204" pitchFamily="34" charset="0"/>
                <a:ea typeface="Tahoma" panose="020B0604030504040204" pitchFamily="34" charset="0"/>
                <a:cs typeface="Tahoma" panose="020B0604030504040204" pitchFamily="34" charset="0"/>
              </a:rPr>
              <a:t>etc</a:t>
            </a:r>
            <a:r>
              <a:rPr lang="en-US" altLang="zh-CN" sz="2400" dirty="0" smtClean="0">
                <a:latin typeface="Tahoma" panose="020B0604030504040204" pitchFamily="34" charset="0"/>
                <a:ea typeface="Tahoma" panose="020B0604030504040204" pitchFamily="34" charset="0"/>
                <a:cs typeface="Tahoma" panose="020B0604030504040204" pitchFamily="34" charset="0"/>
              </a:rPr>
              <a:t>), you want it to be usable with all kinds of data. You want it to be usable to store Strings, or usable to store integers.</a:t>
            </a:r>
          </a:p>
          <a:p>
            <a:r>
              <a:rPr lang="en-US" altLang="zh-CN" sz="2400" dirty="0" smtClean="0">
                <a:latin typeface="Tahoma" panose="020B0604030504040204" pitchFamily="34" charset="0"/>
                <a:ea typeface="Tahoma" panose="020B0604030504040204" pitchFamily="34" charset="0"/>
                <a:cs typeface="Tahoma" panose="020B0604030504040204" pitchFamily="34" charset="0"/>
              </a:rPr>
              <a:t>Usually this is done by letting the collection work with the Object class, which everything inherits. </a:t>
            </a:r>
          </a:p>
          <a:p>
            <a:r>
              <a:rPr lang="en-US" altLang="zh-CN" sz="2400" dirty="0" smtClean="0">
                <a:latin typeface="Tahoma" panose="020B0604030504040204" pitchFamily="34" charset="0"/>
                <a:ea typeface="Tahoma" panose="020B0604030504040204" pitchFamily="34" charset="0"/>
                <a:cs typeface="Tahoma" panose="020B0604030504040204" pitchFamily="34" charset="0"/>
              </a:rPr>
              <a:t>The problem is that every time you take out an element, you have to cast it from Object. Also, while you want your collection to be usable for different types, you also want to limit the collection to using one type at a time (so you don’t accidentally put a String into a list of integers).</a:t>
            </a:r>
          </a:p>
          <a:p>
            <a:r>
              <a:rPr lang="en-US" altLang="zh-CN" sz="2400" dirty="0" smtClean="0">
                <a:latin typeface="Tahoma" panose="020B0604030504040204" pitchFamily="34" charset="0"/>
                <a:ea typeface="Tahoma" panose="020B0604030504040204" pitchFamily="34" charset="0"/>
                <a:cs typeface="Tahoma" panose="020B0604030504040204" pitchFamily="34" charset="0"/>
              </a:rPr>
              <a:t>“Generics” are a way for us to use “placeholder” types. The user chooses what they are when they first use the code, but then we plug that type everywhere in our methods.</a:t>
            </a:r>
          </a:p>
          <a:p>
            <a:r>
              <a:rPr lang="en-US" altLang="zh-CN" sz="2400" dirty="0" smtClean="0">
                <a:latin typeface="Tahoma" panose="020B0604030504040204" pitchFamily="34" charset="0"/>
                <a:ea typeface="Tahoma" panose="020B0604030504040204" pitchFamily="34" charset="0"/>
                <a:cs typeface="Tahoma" panose="020B0604030504040204" pitchFamily="34" charset="0"/>
              </a:rPr>
              <a:t>Example: the add() method of </a:t>
            </a:r>
            <a:r>
              <a:rPr lang="en-US" altLang="zh-CN" sz="2400" dirty="0" err="1" smtClean="0">
                <a:latin typeface="Tahoma" panose="020B0604030504040204" pitchFamily="34" charset="0"/>
                <a:ea typeface="Tahoma" panose="020B0604030504040204" pitchFamily="34" charset="0"/>
                <a:cs typeface="Tahoma" panose="020B0604030504040204" pitchFamily="34" charset="0"/>
              </a:rPr>
              <a:t>ArrayList</a:t>
            </a:r>
            <a:r>
              <a:rPr lang="en-US" altLang="zh-CN" sz="2400" dirty="0" smtClean="0">
                <a:latin typeface="Tahoma" panose="020B0604030504040204" pitchFamily="34" charset="0"/>
                <a:ea typeface="Tahoma" panose="020B0604030504040204" pitchFamily="34" charset="0"/>
                <a:cs typeface="Tahoma" panose="020B0604030504040204" pitchFamily="34" charset="0"/>
              </a:rPr>
              <a:t>&lt;String&gt; takes a String as a parameter.  The add() method of </a:t>
            </a:r>
            <a:r>
              <a:rPr lang="en-US" altLang="zh-CN" sz="2400" dirty="0" err="1" smtClean="0">
                <a:latin typeface="Tahoma" panose="020B0604030504040204" pitchFamily="34" charset="0"/>
                <a:ea typeface="Tahoma" panose="020B0604030504040204" pitchFamily="34" charset="0"/>
                <a:cs typeface="Tahoma" panose="020B0604030504040204" pitchFamily="34" charset="0"/>
              </a:rPr>
              <a:t>ArrayList</a:t>
            </a:r>
            <a:r>
              <a:rPr lang="en-US" altLang="zh-CN" sz="2400" dirty="0" smtClean="0">
                <a:latin typeface="Tahoma" panose="020B0604030504040204" pitchFamily="34" charset="0"/>
                <a:ea typeface="Tahoma" panose="020B0604030504040204" pitchFamily="34" charset="0"/>
                <a:cs typeface="Tahoma" panose="020B0604030504040204" pitchFamily="34" charset="0"/>
              </a:rPr>
              <a:t>&lt;Integer&gt; takes Integer as a parameter.</a:t>
            </a:r>
          </a:p>
          <a:p>
            <a:pPr lvl="1"/>
            <a:r>
              <a:rPr lang="en-US" altLang="zh-CN" sz="2000" dirty="0" smtClean="0">
                <a:latin typeface="Tahoma" panose="020B0604030504040204" pitchFamily="34" charset="0"/>
                <a:ea typeface="Tahoma" panose="020B0604030504040204" pitchFamily="34" charset="0"/>
                <a:cs typeface="Tahoma" panose="020B0604030504040204" pitchFamily="34" charset="0"/>
              </a:rPr>
              <a:t>Inside </a:t>
            </a:r>
            <a:r>
              <a:rPr lang="en-US" altLang="zh-CN" sz="2000" dirty="0" err="1" smtClean="0">
                <a:latin typeface="Tahoma" panose="020B0604030504040204" pitchFamily="34" charset="0"/>
                <a:ea typeface="Tahoma" panose="020B0604030504040204" pitchFamily="34" charset="0"/>
                <a:cs typeface="Tahoma" panose="020B0604030504040204" pitchFamily="34" charset="0"/>
              </a:rPr>
              <a:t>ArrayList</a:t>
            </a:r>
            <a:r>
              <a:rPr lang="en-US" altLang="zh-CN" sz="2000" dirty="0" smtClean="0">
                <a:latin typeface="Tahoma" panose="020B0604030504040204" pitchFamily="34" charset="0"/>
                <a:ea typeface="Tahoma" panose="020B0604030504040204" pitchFamily="34" charset="0"/>
                <a:cs typeface="Tahoma" panose="020B0604030504040204" pitchFamily="34" charset="0"/>
              </a:rPr>
              <a:t>, it is declared as </a:t>
            </a:r>
            <a:r>
              <a:rPr lang="en-US" altLang="zh-CN" sz="2000" dirty="0" err="1" smtClean="0">
                <a:latin typeface="Tahoma" panose="020B0604030504040204" pitchFamily="34" charset="0"/>
                <a:ea typeface="Tahoma" panose="020B0604030504040204" pitchFamily="34" charset="0"/>
                <a:cs typeface="Tahoma" panose="020B0604030504040204" pitchFamily="34" charset="0"/>
              </a:rPr>
              <a:t>ArrayList</a:t>
            </a:r>
            <a:r>
              <a:rPr lang="en-US" altLang="zh-CN" sz="2000" dirty="0" smtClean="0">
                <a:latin typeface="Tahoma" panose="020B0604030504040204" pitchFamily="34" charset="0"/>
                <a:ea typeface="Tahoma" panose="020B0604030504040204" pitchFamily="34" charset="0"/>
                <a:cs typeface="Tahoma" panose="020B0604030504040204" pitchFamily="34" charset="0"/>
              </a:rPr>
              <a:t> &lt;E&gt;, and the add method takes a parameter of type E</a:t>
            </a:r>
            <a:endParaRPr lang="zh-CN" altLang="en-US" sz="2000" dirty="0">
              <a:latin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261661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5608" y="274638"/>
            <a:ext cx="7498080" cy="922114"/>
          </a:xfrm>
        </p:spPr>
        <p:txBody>
          <a:bodyPr/>
          <a:lstStyle/>
          <a:p>
            <a:r>
              <a:rPr lang="en-US" altLang="zh-CN" dirty="0" smtClean="0"/>
              <a:t>A Generic Stack</a:t>
            </a:r>
            <a:endParaRPr lang="zh-CN" altLang="en-US" dirty="0"/>
          </a:p>
        </p:txBody>
      </p:sp>
      <p:sp>
        <p:nvSpPr>
          <p:cNvPr id="3" name="内容占位符 2"/>
          <p:cNvSpPr>
            <a:spLocks noGrp="1"/>
          </p:cNvSpPr>
          <p:nvPr>
            <p:ph idx="1"/>
          </p:nvPr>
        </p:nvSpPr>
        <p:spPr>
          <a:xfrm>
            <a:off x="1435608" y="1124744"/>
            <a:ext cx="7498080" cy="5123656"/>
          </a:xfrm>
        </p:spPr>
        <p:txBody>
          <a:bodyPr>
            <a:normAutofit/>
          </a:bodyPr>
          <a:lstStyle/>
          <a:p>
            <a:r>
              <a:rPr lang="en-US" altLang="zh-CN" sz="2400" dirty="0" smtClean="0">
                <a:latin typeface="Tahoma" panose="020B0604030504040204" pitchFamily="34" charset="0"/>
                <a:ea typeface="Tahoma" panose="020B0604030504040204" pitchFamily="34" charset="0"/>
                <a:cs typeface="Tahoma" panose="020B0604030504040204" pitchFamily="34" charset="0"/>
              </a:rPr>
              <a:t>A stack is a collection that only allows us to add to the end, and only remove from the end. </a:t>
            </a:r>
            <a:r>
              <a:rPr lang="en-US" altLang="zh-CN" sz="2400" dirty="0" smtClean="0">
                <a:latin typeface="Tahoma" panose="020B0604030504040204" pitchFamily="34" charset="0"/>
                <a:ea typeface="Tahoma" panose="020B0604030504040204" pitchFamily="34" charset="0"/>
                <a:cs typeface="Tahoma" panose="020B0604030504040204" pitchFamily="34" charset="0"/>
              </a:rPr>
              <a:t>It turns out, imposing these limitations on a collection is sometimes useful, because it determines how we interact with the contents.</a:t>
            </a:r>
            <a:endParaRPr lang="en-US" altLang="zh-CN" sz="2400" dirty="0" smtClean="0">
              <a:latin typeface="Tahoma" panose="020B0604030504040204" pitchFamily="34" charset="0"/>
              <a:ea typeface="Tahoma" panose="020B0604030504040204" pitchFamily="34" charset="0"/>
              <a:cs typeface="Tahoma" panose="020B0604030504040204" pitchFamily="34" charset="0"/>
            </a:endParaRPr>
          </a:p>
          <a:p>
            <a:r>
              <a:rPr lang="en-US" altLang="zh-CN" sz="2400" dirty="0" smtClean="0">
                <a:latin typeface="Tahoma" panose="020B0604030504040204" pitchFamily="34" charset="0"/>
                <a:ea typeface="Tahoma" panose="020B0604030504040204" pitchFamily="34" charset="0"/>
                <a:cs typeface="Tahoma" panose="020B0604030504040204" pitchFamily="34" charset="0"/>
              </a:rPr>
              <a:t>Class </a:t>
            </a:r>
            <a:r>
              <a:rPr lang="en-US" altLang="zh-CN" sz="2400" dirty="0" err="1" smtClean="0">
                <a:latin typeface="Tahoma" panose="020B0604030504040204" pitchFamily="34" charset="0"/>
                <a:ea typeface="Tahoma" panose="020B0604030504040204" pitchFamily="34" charset="0"/>
                <a:cs typeface="Tahoma" panose="020B0604030504040204" pitchFamily="34" charset="0"/>
              </a:rPr>
              <a:t>AStack</a:t>
            </a:r>
            <a:r>
              <a:rPr lang="en-US" altLang="zh-CN" sz="2400" dirty="0" smtClean="0">
                <a:latin typeface="Tahoma" panose="020B0604030504040204" pitchFamily="34" charset="0"/>
                <a:ea typeface="Tahoma" panose="020B0604030504040204" pitchFamily="34" charset="0"/>
                <a:cs typeface="Tahoma" panose="020B0604030504040204" pitchFamily="34" charset="0"/>
              </a:rPr>
              <a:t> uses </a:t>
            </a:r>
            <a:r>
              <a:rPr lang="en-US" altLang="zh-CN" sz="2400" dirty="0" smtClean="0">
                <a:latin typeface="Tahoma" panose="020B0604030504040204" pitchFamily="34" charset="0"/>
                <a:ea typeface="Tahoma" panose="020B0604030504040204" pitchFamily="34" charset="0"/>
                <a:cs typeface="Tahoma" panose="020B0604030504040204" pitchFamily="34" charset="0"/>
              </a:rPr>
              <a:t>generics. </a:t>
            </a:r>
            <a:r>
              <a:rPr lang="en-US" altLang="zh-CN" sz="2400" dirty="0" smtClean="0">
                <a:latin typeface="Tahoma" panose="020B0604030504040204" pitchFamily="34" charset="0"/>
                <a:ea typeface="Tahoma" panose="020B0604030504040204" pitchFamily="34" charset="0"/>
                <a:cs typeface="Tahoma" panose="020B0604030504040204" pitchFamily="34" charset="0"/>
              </a:rPr>
              <a:t>In the main method, we have 2 instances of </a:t>
            </a:r>
            <a:r>
              <a:rPr lang="en-US" altLang="zh-CN" sz="2400" dirty="0" err="1" smtClean="0">
                <a:latin typeface="Tahoma" panose="020B0604030504040204" pitchFamily="34" charset="0"/>
                <a:ea typeface="Tahoma" panose="020B0604030504040204" pitchFamily="34" charset="0"/>
                <a:cs typeface="Tahoma" panose="020B0604030504040204" pitchFamily="34" charset="0"/>
              </a:rPr>
              <a:t>AStack</a:t>
            </a:r>
            <a:r>
              <a:rPr lang="en-US" altLang="zh-CN" sz="2400" dirty="0" smtClean="0">
                <a:latin typeface="Tahoma" panose="020B0604030504040204" pitchFamily="34" charset="0"/>
                <a:ea typeface="Tahoma" panose="020B0604030504040204" pitchFamily="34" charset="0"/>
                <a:cs typeface="Tahoma" panose="020B0604030504040204" pitchFamily="34" charset="0"/>
              </a:rPr>
              <a:t>, </a:t>
            </a:r>
            <a:r>
              <a:rPr lang="en-US" altLang="zh-CN" sz="2400" dirty="0" smtClean="0">
                <a:latin typeface="Tahoma" panose="020B0604030504040204" pitchFamily="34" charset="0"/>
                <a:ea typeface="Tahoma" panose="020B0604030504040204" pitchFamily="34" charset="0"/>
                <a:cs typeface="Tahoma" panose="020B0604030504040204" pitchFamily="34" charset="0"/>
              </a:rPr>
              <a:t>one using </a:t>
            </a:r>
            <a:r>
              <a:rPr lang="en-US" altLang="zh-CN" sz="2400" dirty="0" smtClean="0">
                <a:latin typeface="Tahoma" panose="020B0604030504040204" pitchFamily="34" charset="0"/>
                <a:ea typeface="Tahoma" panose="020B0604030504040204" pitchFamily="34" charset="0"/>
                <a:cs typeface="Tahoma" panose="020B0604030504040204" pitchFamily="34" charset="0"/>
              </a:rPr>
              <a:t>type </a:t>
            </a:r>
            <a:r>
              <a:rPr lang="en-US" altLang="zh-CN" sz="2400" dirty="0" smtClean="0">
                <a:latin typeface="Tahoma" panose="020B0604030504040204" pitchFamily="34" charset="0"/>
                <a:ea typeface="Tahoma" panose="020B0604030504040204" pitchFamily="34" charset="0"/>
                <a:cs typeface="Tahoma" panose="020B0604030504040204" pitchFamily="34" charset="0"/>
              </a:rPr>
              <a:t>Integer </a:t>
            </a:r>
            <a:r>
              <a:rPr lang="en-US" altLang="zh-CN" sz="2400" dirty="0" smtClean="0">
                <a:latin typeface="Tahoma" panose="020B0604030504040204" pitchFamily="34" charset="0"/>
                <a:ea typeface="Tahoma" panose="020B0604030504040204" pitchFamily="34" charset="0"/>
                <a:cs typeface="Tahoma" panose="020B0604030504040204" pitchFamily="34" charset="0"/>
              </a:rPr>
              <a:t>and </a:t>
            </a:r>
            <a:r>
              <a:rPr lang="en-US" altLang="zh-CN" sz="2400" dirty="0" smtClean="0">
                <a:latin typeface="Tahoma" panose="020B0604030504040204" pitchFamily="34" charset="0"/>
                <a:ea typeface="Tahoma" panose="020B0604030504040204" pitchFamily="34" charset="0"/>
                <a:cs typeface="Tahoma" panose="020B0604030504040204" pitchFamily="34" charset="0"/>
              </a:rPr>
              <a:t>one String</a:t>
            </a:r>
            <a:r>
              <a:rPr lang="en-US" altLang="zh-CN" sz="2400" dirty="0" smtClean="0">
                <a:latin typeface="Tahoma" panose="020B0604030504040204" pitchFamily="34" charset="0"/>
                <a:ea typeface="Tahoma" panose="020B0604030504040204" pitchFamily="34" charset="0"/>
                <a:cs typeface="Tahoma" panose="020B0604030504040204" pitchFamily="34" charset="0"/>
              </a:rPr>
              <a:t>. Notice that the type of stack is determined in </a:t>
            </a:r>
            <a:r>
              <a:rPr lang="en-US" altLang="zh-CN" sz="2400" dirty="0" smtClean="0">
                <a:latin typeface="Tahoma" panose="020B0604030504040204" pitchFamily="34" charset="0"/>
                <a:ea typeface="Tahoma" panose="020B0604030504040204" pitchFamily="34" charset="0"/>
                <a:cs typeface="Tahoma" panose="020B0604030504040204" pitchFamily="34" charset="0"/>
              </a:rPr>
              <a:t>instantiation, </a:t>
            </a:r>
            <a:r>
              <a:rPr lang="en-US" altLang="zh-CN" sz="2400" dirty="0" smtClean="0">
                <a:latin typeface="Tahoma" panose="020B0604030504040204" pitchFamily="34" charset="0"/>
                <a:ea typeface="Tahoma" panose="020B0604030504040204" pitchFamily="34" charset="0"/>
                <a:cs typeface="Tahoma" panose="020B0604030504040204" pitchFamily="34" charset="0"/>
              </a:rPr>
              <a:t>so we cannot push an Integer into a stack </a:t>
            </a:r>
            <a:r>
              <a:rPr lang="en-US" altLang="zh-CN" sz="2400" dirty="0" smtClean="0">
                <a:latin typeface="Tahoma" panose="020B0604030504040204" pitchFamily="34" charset="0"/>
                <a:ea typeface="Tahoma" panose="020B0604030504040204" pitchFamily="34" charset="0"/>
                <a:cs typeface="Tahoma" panose="020B0604030504040204" pitchFamily="34" charset="0"/>
              </a:rPr>
              <a:t>with </a:t>
            </a:r>
            <a:r>
              <a:rPr lang="en-US" altLang="zh-CN" sz="2400" dirty="0" smtClean="0">
                <a:latin typeface="Tahoma" panose="020B0604030504040204" pitchFamily="34" charset="0"/>
                <a:ea typeface="Tahoma" panose="020B0604030504040204" pitchFamily="34" charset="0"/>
                <a:cs typeface="Tahoma" panose="020B0604030504040204" pitchFamily="34" charset="0"/>
              </a:rPr>
              <a:t>type </a:t>
            </a:r>
            <a:r>
              <a:rPr lang="en-US" altLang="zh-CN" sz="2400" dirty="0" smtClean="0">
                <a:latin typeface="Tahoma" panose="020B0604030504040204" pitchFamily="34" charset="0"/>
                <a:ea typeface="Tahoma" panose="020B0604030504040204" pitchFamily="34" charset="0"/>
                <a:cs typeface="Tahoma" panose="020B0604030504040204" pitchFamily="34" charset="0"/>
              </a:rPr>
              <a:t>is </a:t>
            </a:r>
            <a:r>
              <a:rPr lang="en-US" altLang="zh-CN" sz="2400" dirty="0" smtClean="0">
                <a:latin typeface="Tahoma" panose="020B0604030504040204" pitchFamily="34" charset="0"/>
                <a:ea typeface="Tahoma" panose="020B0604030504040204" pitchFamily="34" charset="0"/>
                <a:cs typeface="Tahoma" panose="020B0604030504040204" pitchFamily="34" charset="0"/>
              </a:rPr>
              <a:t>String</a:t>
            </a:r>
            <a:r>
              <a:rPr lang="en-US" altLang="zh-CN" sz="2400" dirty="0" smtClean="0">
                <a:latin typeface="Tahoma" panose="020B0604030504040204" pitchFamily="34" charset="0"/>
                <a:ea typeface="Tahoma" panose="020B0604030504040204" pitchFamily="34" charset="0"/>
                <a:cs typeface="Tahoma" panose="020B0604030504040204" pitchFamily="34" charset="0"/>
              </a:rPr>
              <a:t>.</a:t>
            </a:r>
          </a:p>
          <a:p>
            <a:r>
              <a:rPr lang="en-US" altLang="zh-CN" sz="2400" dirty="0" smtClean="0">
                <a:latin typeface="Tahoma" panose="020B0604030504040204" pitchFamily="34" charset="0"/>
                <a:ea typeface="Tahoma" panose="020B0604030504040204" pitchFamily="34" charset="0"/>
                <a:cs typeface="Tahoma" panose="020B0604030504040204" pitchFamily="34" charset="0"/>
              </a:rPr>
              <a:t>Like normal stack, </a:t>
            </a:r>
            <a:r>
              <a:rPr lang="en-US" altLang="zh-CN" sz="2400" dirty="0" err="1" smtClean="0">
                <a:latin typeface="Tahoma" panose="020B0604030504040204" pitchFamily="34" charset="0"/>
                <a:ea typeface="Tahoma" panose="020B0604030504040204" pitchFamily="34" charset="0"/>
                <a:cs typeface="Tahoma" panose="020B0604030504040204" pitchFamily="34" charset="0"/>
              </a:rPr>
              <a:t>AStack</a:t>
            </a:r>
            <a:r>
              <a:rPr lang="en-US" altLang="zh-CN" sz="2400" dirty="0" smtClean="0">
                <a:latin typeface="Tahoma" panose="020B0604030504040204" pitchFamily="34" charset="0"/>
                <a:ea typeface="Tahoma" panose="020B0604030504040204" pitchFamily="34" charset="0"/>
                <a:cs typeface="Tahoma" panose="020B0604030504040204" pitchFamily="34" charset="0"/>
              </a:rPr>
              <a:t> supports pop, push, and peek</a:t>
            </a:r>
            <a:r>
              <a:rPr lang="en-US" altLang="zh-CN" sz="2400" dirty="0" smtClean="0">
                <a:latin typeface="Tahoma" panose="020B0604030504040204" pitchFamily="34" charset="0"/>
                <a:ea typeface="Tahoma" panose="020B0604030504040204" pitchFamily="34" charset="0"/>
                <a:cs typeface="Tahoma" panose="020B0604030504040204" pitchFamily="34" charset="0"/>
              </a:rPr>
              <a:t>.</a:t>
            </a:r>
            <a:endParaRPr lang="en-US" altLang="zh-CN" sz="2400" dirty="0" smtClean="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813321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5608" y="274638"/>
            <a:ext cx="7498080" cy="706090"/>
          </a:xfrm>
        </p:spPr>
        <p:txBody>
          <a:bodyPr>
            <a:normAutofit fontScale="90000"/>
          </a:bodyPr>
          <a:lstStyle/>
          <a:p>
            <a:r>
              <a:rPr lang="en-US" altLang="zh-CN" dirty="0" smtClean="0"/>
              <a:t>What are exceptions?</a:t>
            </a:r>
            <a:endParaRPr lang="zh-CN" altLang="en-US" dirty="0"/>
          </a:p>
        </p:txBody>
      </p:sp>
      <p:sp>
        <p:nvSpPr>
          <p:cNvPr id="3" name="内容占位符 2"/>
          <p:cNvSpPr>
            <a:spLocks noGrp="1"/>
          </p:cNvSpPr>
          <p:nvPr>
            <p:ph idx="1"/>
          </p:nvPr>
        </p:nvSpPr>
        <p:spPr>
          <a:xfrm>
            <a:off x="1259632" y="980728"/>
            <a:ext cx="7674056" cy="5267672"/>
          </a:xfrm>
        </p:spPr>
        <p:txBody>
          <a:bodyPr>
            <a:normAutofit fontScale="85000" lnSpcReduction="10000"/>
          </a:bodyPr>
          <a:lstStyle/>
          <a:p>
            <a:r>
              <a:rPr lang="en-US" altLang="zh-CN" sz="2400" dirty="0" smtClean="0">
                <a:latin typeface="Tahoma" panose="020B0604030504040204" pitchFamily="34" charset="0"/>
                <a:ea typeface="Tahoma" panose="020B0604030504040204" pitchFamily="34" charset="0"/>
                <a:cs typeface="Tahoma" panose="020B0604030504040204" pitchFamily="34" charset="0"/>
              </a:rPr>
              <a:t>Exceptions are a way for code to “bail out” when it encounters something unexpected. Usually, this results in the program crashing and printing out a trace of where the exception occurred.</a:t>
            </a:r>
          </a:p>
          <a:p>
            <a:r>
              <a:rPr lang="en-US" altLang="zh-CN" sz="2400" dirty="0" smtClean="0">
                <a:latin typeface="Tahoma" panose="020B0604030504040204" pitchFamily="34" charset="0"/>
                <a:ea typeface="Tahoma" panose="020B0604030504040204" pitchFamily="34" charset="0"/>
                <a:cs typeface="Tahoma" panose="020B0604030504040204" pitchFamily="34" charset="0"/>
              </a:rPr>
              <a:t>In Java, we can write code like “throw new Exception(“Some message”)”. “throw” is a keyword, and you have to throw something that inherits from Error or Exception (both of these implement “</a:t>
            </a:r>
            <a:r>
              <a:rPr lang="en-US" altLang="zh-CN" sz="2400" dirty="0" err="1" smtClean="0">
                <a:latin typeface="Tahoma" panose="020B0604030504040204" pitchFamily="34" charset="0"/>
                <a:ea typeface="Tahoma" panose="020B0604030504040204" pitchFamily="34" charset="0"/>
                <a:cs typeface="Tahoma" panose="020B0604030504040204" pitchFamily="34" charset="0"/>
              </a:rPr>
              <a:t>Throwable</a:t>
            </a:r>
            <a:r>
              <a:rPr lang="en-US" altLang="zh-CN" sz="2400" dirty="0" smtClean="0">
                <a:latin typeface="Tahoma" panose="020B0604030504040204" pitchFamily="34" charset="0"/>
                <a:ea typeface="Tahoma" panose="020B0604030504040204" pitchFamily="34" charset="0"/>
                <a:cs typeface="Tahoma" panose="020B0604030504040204" pitchFamily="34" charset="0"/>
              </a:rPr>
              <a:t>”). These classes are ways for us to package information about what went wrong.</a:t>
            </a:r>
          </a:p>
          <a:p>
            <a:pPr lvl="1"/>
            <a:r>
              <a:rPr lang="en-US" altLang="zh-CN" sz="2000" dirty="0" smtClean="0">
                <a:latin typeface="Tahoma" panose="020B0604030504040204" pitchFamily="34" charset="0"/>
                <a:ea typeface="Tahoma" panose="020B0604030504040204" pitchFamily="34" charset="0"/>
                <a:cs typeface="Tahoma" panose="020B0604030504040204" pitchFamily="34" charset="0"/>
              </a:rPr>
              <a:t>We can write our own exception classes to specify specific errors</a:t>
            </a:r>
          </a:p>
          <a:p>
            <a:r>
              <a:rPr lang="en-US" altLang="zh-CN" sz="2400" dirty="0" smtClean="0">
                <a:latin typeface="Tahoma" panose="020B0604030504040204" pitchFamily="34" charset="0"/>
                <a:ea typeface="Tahoma" panose="020B0604030504040204" pitchFamily="34" charset="0"/>
                <a:cs typeface="Tahoma" panose="020B0604030504040204" pitchFamily="34" charset="0"/>
              </a:rPr>
              <a:t>When we throw an exception, this tells Java to abort what it’s doing and get out of the program.</a:t>
            </a:r>
          </a:p>
          <a:p>
            <a:r>
              <a:rPr lang="en-US" altLang="zh-CN" sz="2400" dirty="0" smtClean="0">
                <a:latin typeface="Tahoma" panose="020B0604030504040204" pitchFamily="34" charset="0"/>
                <a:ea typeface="Tahoma" panose="020B0604030504040204" pitchFamily="34" charset="0"/>
                <a:cs typeface="Tahoma" panose="020B0604030504040204" pitchFamily="34" charset="0"/>
              </a:rPr>
              <a:t>However, we can write code that “catches” thrown exceptions. That is, it responds to an exception and prevents the program from crashing immediately. Although a lot of times, all we do when catching exceptions is log the error in some way and then crash anyway.</a:t>
            </a:r>
            <a:endParaRPr lang="en-US" altLang="zh-CN" sz="2400" dirty="0" smtClean="0">
              <a:latin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6275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5608" y="274638"/>
            <a:ext cx="7498080" cy="706090"/>
          </a:xfrm>
        </p:spPr>
        <p:txBody>
          <a:bodyPr>
            <a:normAutofit fontScale="90000"/>
          </a:bodyPr>
          <a:lstStyle/>
          <a:p>
            <a:r>
              <a:rPr lang="en-US" altLang="zh-CN" dirty="0" smtClean="0"/>
              <a:t>Exception Handling</a:t>
            </a:r>
            <a:endParaRPr lang="zh-CN" altLang="en-US" dirty="0"/>
          </a:p>
        </p:txBody>
      </p:sp>
      <p:sp>
        <p:nvSpPr>
          <p:cNvPr id="3" name="内容占位符 2"/>
          <p:cNvSpPr>
            <a:spLocks noGrp="1"/>
          </p:cNvSpPr>
          <p:nvPr>
            <p:ph idx="1"/>
          </p:nvPr>
        </p:nvSpPr>
        <p:spPr>
          <a:xfrm>
            <a:off x="1259632" y="980728"/>
            <a:ext cx="7674056" cy="5267672"/>
          </a:xfrm>
        </p:spPr>
        <p:txBody>
          <a:bodyPr>
            <a:normAutofit/>
          </a:bodyPr>
          <a:lstStyle/>
          <a:p>
            <a:r>
              <a:rPr lang="en-US" altLang="zh-CN" sz="2400" dirty="0" smtClean="0">
                <a:latin typeface="Tahoma" panose="020B0604030504040204" pitchFamily="34" charset="0"/>
                <a:ea typeface="Tahoma" panose="020B0604030504040204" pitchFamily="34" charset="0"/>
                <a:cs typeface="Tahoma" panose="020B0604030504040204" pitchFamily="34" charset="0"/>
              </a:rPr>
              <a:t>try-catch blocks are ways for us to handle exceptions. We tell Java that if any exceptions are thrown inside a block that we label “try”, Java should try to catch them with the “catch” block that follows.</a:t>
            </a:r>
          </a:p>
          <a:p>
            <a:r>
              <a:rPr lang="en-US" altLang="zh-CN" sz="2400" dirty="0" smtClean="0">
                <a:latin typeface="Tahoma" panose="020B0604030504040204" pitchFamily="34" charset="0"/>
                <a:ea typeface="Tahoma" panose="020B0604030504040204" pitchFamily="34" charset="0"/>
                <a:cs typeface="Tahoma" panose="020B0604030504040204" pitchFamily="34" charset="0"/>
              </a:rPr>
              <a:t>The catch block specifies what kind of exceptions it catches. If you want to do different things in response to different exceptions, you can have several catch blocks, one after the other.</a:t>
            </a:r>
          </a:p>
          <a:p>
            <a:r>
              <a:rPr lang="en-US" altLang="zh-CN" sz="2400" dirty="0" smtClean="0">
                <a:latin typeface="Tahoma" panose="020B0604030504040204" pitchFamily="34" charset="0"/>
                <a:cs typeface="Tahoma" panose="020B0604030504040204" pitchFamily="34" charset="0"/>
              </a:rPr>
              <a:t>You </a:t>
            </a:r>
            <a:r>
              <a:rPr lang="en-US" altLang="zh-CN" sz="2400" dirty="0" smtClean="0">
                <a:latin typeface="Tahoma" panose="020B0604030504040204" pitchFamily="34" charset="0"/>
                <a:cs typeface="Tahoma" panose="020B0604030504040204" pitchFamily="34" charset="0"/>
              </a:rPr>
              <a:t>can see that in the </a:t>
            </a:r>
            <a:r>
              <a:rPr lang="en-US" altLang="zh-CN" sz="2400" dirty="0" smtClean="0">
                <a:latin typeface="Tahoma" panose="020B0604030504040204" pitchFamily="34" charset="0"/>
                <a:cs typeface="Tahoma" panose="020B0604030504040204" pitchFamily="34" charset="0"/>
              </a:rPr>
              <a:t>driver, </a:t>
            </a:r>
            <a:r>
              <a:rPr lang="en-US" altLang="zh-CN" sz="2400" dirty="0" smtClean="0">
                <a:latin typeface="Tahoma" panose="020B0604030504040204" pitchFamily="34" charset="0"/>
                <a:cs typeface="Tahoma" panose="020B0604030504040204" pitchFamily="34" charset="0"/>
              </a:rPr>
              <a:t>the push statements are in a try-catch block. There are 2 catch blocks, the first one catches </a:t>
            </a:r>
            <a:r>
              <a:rPr lang="en-US" altLang="zh-CN" sz="2400" dirty="0" err="1" smtClean="0">
                <a:latin typeface="Tahoma" panose="020B0604030504040204" pitchFamily="34" charset="0"/>
                <a:cs typeface="Tahoma" panose="020B0604030504040204" pitchFamily="34" charset="0"/>
              </a:rPr>
              <a:t>FullCollectionException</a:t>
            </a:r>
            <a:r>
              <a:rPr lang="en-US" altLang="zh-CN" sz="2400" dirty="0" smtClean="0">
                <a:latin typeface="Tahoma" panose="020B0604030504040204" pitchFamily="34" charset="0"/>
                <a:cs typeface="Tahoma" panose="020B0604030504040204" pitchFamily="34" charset="0"/>
              </a:rPr>
              <a:t> and the second one catches </a:t>
            </a:r>
            <a:r>
              <a:rPr lang="en-US" altLang="zh-CN" sz="2400" dirty="0" smtClean="0">
                <a:latin typeface="Tahoma" panose="020B0604030504040204" pitchFamily="34" charset="0"/>
                <a:cs typeface="Tahoma" panose="020B0604030504040204" pitchFamily="34" charset="0"/>
              </a:rPr>
              <a:t>all other </a:t>
            </a:r>
            <a:r>
              <a:rPr lang="en-US" altLang="zh-CN" sz="2400" dirty="0" smtClean="0">
                <a:latin typeface="Tahoma" panose="020B0604030504040204" pitchFamily="34" charset="0"/>
                <a:cs typeface="Tahoma" panose="020B0604030504040204" pitchFamily="34" charset="0"/>
              </a:rPr>
              <a:t>exceptions. </a:t>
            </a:r>
          </a:p>
        </p:txBody>
      </p:sp>
    </p:spTree>
    <p:extLst>
      <p:ext uri="{BB962C8B-B14F-4D97-AF65-F5344CB8AC3E}">
        <p14:creationId xmlns:p14="http://schemas.microsoft.com/office/powerpoint/2010/main" val="1386161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5608" y="274638"/>
            <a:ext cx="7498080" cy="706090"/>
          </a:xfrm>
        </p:spPr>
        <p:txBody>
          <a:bodyPr>
            <a:normAutofit fontScale="90000"/>
          </a:bodyPr>
          <a:lstStyle/>
          <a:p>
            <a:r>
              <a:rPr lang="en-US" altLang="zh-CN" dirty="0" smtClean="0"/>
              <a:t>Checked and unchecked exceptions</a:t>
            </a:r>
            <a:endParaRPr lang="zh-CN" altLang="en-US" dirty="0"/>
          </a:p>
        </p:txBody>
      </p:sp>
      <p:sp>
        <p:nvSpPr>
          <p:cNvPr id="3" name="内容占位符 2"/>
          <p:cNvSpPr>
            <a:spLocks noGrp="1"/>
          </p:cNvSpPr>
          <p:nvPr>
            <p:ph idx="1"/>
          </p:nvPr>
        </p:nvSpPr>
        <p:spPr>
          <a:xfrm>
            <a:off x="1259632" y="980728"/>
            <a:ext cx="7674056" cy="5267672"/>
          </a:xfrm>
        </p:spPr>
        <p:txBody>
          <a:bodyPr>
            <a:normAutofit fontScale="70000" lnSpcReduction="20000"/>
          </a:bodyPr>
          <a:lstStyle/>
          <a:p>
            <a:r>
              <a:rPr lang="en-US" altLang="zh-CN" sz="2400" dirty="0" smtClean="0">
                <a:latin typeface="Tahoma" panose="020B0604030504040204" pitchFamily="34" charset="0"/>
                <a:ea typeface="Tahoma" panose="020B0604030504040204" pitchFamily="34" charset="0"/>
                <a:cs typeface="Tahoma" panose="020B0604030504040204" pitchFamily="34" charset="0"/>
              </a:rPr>
              <a:t>Most exceptions are called “checked exceptions”. That means that if your method throws one, it has to declare that it throws it in its header, saying something like “throws </a:t>
            </a:r>
            <a:r>
              <a:rPr lang="en-US" altLang="zh-CN" sz="2400" dirty="0" err="1" smtClean="0">
                <a:latin typeface="Tahoma" panose="020B0604030504040204" pitchFamily="34" charset="0"/>
                <a:ea typeface="Tahoma" panose="020B0604030504040204" pitchFamily="34" charset="0"/>
                <a:cs typeface="Tahoma" panose="020B0604030504040204" pitchFamily="34" charset="0"/>
              </a:rPr>
              <a:t>SomeException</a:t>
            </a:r>
            <a:r>
              <a:rPr lang="en-US" altLang="zh-CN" sz="2400" dirty="0" smtClean="0">
                <a:latin typeface="Tahoma" panose="020B0604030504040204" pitchFamily="34" charset="0"/>
                <a:ea typeface="Tahoma" panose="020B0604030504040204" pitchFamily="34" charset="0"/>
                <a:cs typeface="Tahoma" panose="020B0604030504040204" pitchFamily="34" charset="0"/>
              </a:rPr>
              <a:t>”. </a:t>
            </a:r>
            <a:endParaRPr lang="en-US" altLang="zh-CN" sz="2400" dirty="0">
              <a:latin typeface="Tahoma" panose="020B0604030504040204" pitchFamily="34" charset="0"/>
              <a:ea typeface="Tahoma" panose="020B0604030504040204" pitchFamily="34" charset="0"/>
              <a:cs typeface="Tahoma" panose="020B0604030504040204" pitchFamily="34" charset="0"/>
            </a:endParaRPr>
          </a:p>
          <a:p>
            <a:r>
              <a:rPr lang="en-US" altLang="zh-CN" sz="2400" dirty="0" smtClean="0">
                <a:latin typeface="Tahoma" panose="020B0604030504040204" pitchFamily="34" charset="0"/>
                <a:ea typeface="Tahoma" panose="020B0604030504040204" pitchFamily="34" charset="0"/>
                <a:cs typeface="Tahoma" panose="020B0604030504040204" pitchFamily="34" charset="0"/>
              </a:rPr>
              <a:t>Any method that calls a method that has a throws declaration must also have the same throws declaration, or else it must handle the exception by surrounding the method call in a try-catch block.</a:t>
            </a:r>
          </a:p>
          <a:p>
            <a:r>
              <a:rPr lang="en-US" altLang="zh-CN" sz="2400" dirty="0" smtClean="0">
                <a:latin typeface="Tahoma" panose="020B0604030504040204" pitchFamily="34" charset="0"/>
                <a:ea typeface="Tahoma" panose="020B0604030504040204" pitchFamily="34" charset="0"/>
                <a:cs typeface="Tahoma" panose="020B0604030504040204" pitchFamily="34" charset="0"/>
              </a:rPr>
              <a:t>Exceptions that inherit from </a:t>
            </a:r>
            <a:r>
              <a:rPr lang="en-US" altLang="zh-CN" sz="2400" dirty="0" err="1" smtClean="0">
                <a:latin typeface="Tahoma" panose="020B0604030504040204" pitchFamily="34" charset="0"/>
                <a:ea typeface="Tahoma" panose="020B0604030504040204" pitchFamily="34" charset="0"/>
                <a:cs typeface="Tahoma" panose="020B0604030504040204" pitchFamily="34" charset="0"/>
              </a:rPr>
              <a:t>RuntimeException</a:t>
            </a:r>
            <a:r>
              <a:rPr lang="en-US" altLang="zh-CN" sz="2400" dirty="0" smtClean="0">
                <a:latin typeface="Tahoma" panose="020B0604030504040204" pitchFamily="34" charset="0"/>
                <a:ea typeface="Tahoma" panose="020B0604030504040204" pitchFamily="34" charset="0"/>
                <a:cs typeface="Tahoma" panose="020B0604030504040204" pitchFamily="34" charset="0"/>
              </a:rPr>
              <a:t> are called “unchecked exceptions”. These are not required to be declared in the header.</a:t>
            </a:r>
          </a:p>
          <a:p>
            <a:r>
              <a:rPr lang="en-US" altLang="zh-CN" sz="2400" dirty="0" smtClean="0">
                <a:latin typeface="Tahoma" panose="020B0604030504040204" pitchFamily="34" charset="0"/>
                <a:ea typeface="Tahoma" panose="020B0604030504040204" pitchFamily="34" charset="0"/>
                <a:cs typeface="Tahoma" panose="020B0604030504040204" pitchFamily="34" charset="0"/>
              </a:rPr>
              <a:t>The idea is that checked exceptions are ones that a programmer thinks other programmers should be ready to deal with in some way if they want to use her/his code. Unchecked exceptions are ones that the programmer may think are unrealistic to deal with, perhaps because they result from the misuse of their code, or bad programming (</a:t>
            </a:r>
            <a:r>
              <a:rPr lang="en-US" altLang="zh-CN" sz="2400" dirty="0" err="1" smtClean="0">
                <a:latin typeface="Tahoma" panose="020B0604030504040204" pitchFamily="34" charset="0"/>
                <a:ea typeface="Tahoma" panose="020B0604030504040204" pitchFamily="34" charset="0"/>
                <a:cs typeface="Tahoma" panose="020B0604030504040204" pitchFamily="34" charset="0"/>
              </a:rPr>
              <a:t>NullPointerException</a:t>
            </a:r>
            <a:r>
              <a:rPr lang="en-US" altLang="zh-CN" sz="2400" dirty="0" smtClean="0">
                <a:latin typeface="Tahoma" panose="020B0604030504040204" pitchFamily="34" charset="0"/>
                <a:ea typeface="Tahoma" panose="020B0604030504040204" pitchFamily="34" charset="0"/>
                <a:cs typeface="Tahoma" panose="020B0604030504040204" pitchFamily="34" charset="0"/>
              </a:rPr>
              <a:t> is an unchecked exception).</a:t>
            </a:r>
          </a:p>
          <a:p>
            <a:r>
              <a:rPr lang="en-US" altLang="zh-CN" sz="2400" dirty="0" smtClean="0">
                <a:latin typeface="Tahoma" panose="020B0604030504040204" pitchFamily="34" charset="0"/>
                <a:ea typeface="Tahoma" panose="020B0604030504040204" pitchFamily="34" charset="0"/>
                <a:cs typeface="Tahoma" panose="020B0604030504040204" pitchFamily="34" charset="0"/>
              </a:rPr>
              <a:t>Things that inherit from Error also don’t have to be declared, but by convention, these are only things that should never happen (like the results of hardware failure). Do not inherit from Error.</a:t>
            </a:r>
          </a:p>
          <a:p>
            <a:r>
              <a:rPr lang="en-US" altLang="zh-CN" sz="2400" dirty="0" smtClean="0">
                <a:latin typeface="Tahoma" panose="020B0604030504040204" pitchFamily="34" charset="0"/>
                <a:ea typeface="Tahoma" panose="020B0604030504040204" pitchFamily="34" charset="0"/>
                <a:cs typeface="Tahoma" panose="020B0604030504040204" pitchFamily="34" charset="0"/>
              </a:rPr>
              <a:t>This code has a user-defined exception, </a:t>
            </a:r>
            <a:r>
              <a:rPr lang="en-US" altLang="zh-CN" sz="2400" dirty="0" err="1" smtClean="0">
                <a:latin typeface="Tahoma" panose="020B0604030504040204" pitchFamily="34" charset="0"/>
                <a:ea typeface="Tahoma" panose="020B0604030504040204" pitchFamily="34" charset="0"/>
                <a:cs typeface="Tahoma" panose="020B0604030504040204" pitchFamily="34" charset="0"/>
              </a:rPr>
              <a:t>FullCollectionException</a:t>
            </a:r>
            <a:r>
              <a:rPr lang="en-US" altLang="zh-CN" sz="2400" dirty="0">
                <a:latin typeface="Tahoma" panose="020B0604030504040204" pitchFamily="34" charset="0"/>
                <a:ea typeface="Tahoma" panose="020B0604030504040204" pitchFamily="34" charset="0"/>
                <a:cs typeface="Tahoma" panose="020B0604030504040204" pitchFamily="34" charset="0"/>
              </a:rPr>
              <a:t>. It will be thrown when user try to push </a:t>
            </a:r>
            <a:r>
              <a:rPr lang="en-US" altLang="zh-CN" sz="2400" dirty="0" smtClean="0">
                <a:latin typeface="Tahoma" panose="020B0604030504040204" pitchFamily="34" charset="0"/>
                <a:ea typeface="Tahoma" panose="020B0604030504040204" pitchFamily="34" charset="0"/>
                <a:cs typeface="Tahoma" panose="020B0604030504040204" pitchFamily="34" charset="0"/>
              </a:rPr>
              <a:t>an item </a:t>
            </a:r>
            <a:r>
              <a:rPr lang="en-US" altLang="zh-CN" sz="2400" dirty="0">
                <a:latin typeface="Tahoma" panose="020B0604030504040204" pitchFamily="34" charset="0"/>
                <a:ea typeface="Tahoma" panose="020B0604030504040204" pitchFamily="34" charset="0"/>
                <a:cs typeface="Tahoma" panose="020B0604030504040204" pitchFamily="34" charset="0"/>
              </a:rPr>
              <a:t>into a full stack. The code that throws the exception is in method push of </a:t>
            </a:r>
            <a:r>
              <a:rPr lang="en-US" altLang="zh-CN" sz="2400" dirty="0" err="1" smtClean="0">
                <a:latin typeface="Tahoma" panose="020B0604030504040204" pitchFamily="34" charset="0"/>
                <a:ea typeface="Tahoma" panose="020B0604030504040204" pitchFamily="34" charset="0"/>
                <a:cs typeface="Tahoma" panose="020B0604030504040204" pitchFamily="34" charset="0"/>
              </a:rPr>
              <a:t>AStack</a:t>
            </a:r>
            <a:r>
              <a:rPr lang="en-US" altLang="zh-CN" sz="2400" dirty="0" smtClean="0">
                <a:latin typeface="Tahoma" panose="020B0604030504040204" pitchFamily="34" charset="0"/>
                <a:ea typeface="Tahoma" panose="020B0604030504040204" pitchFamily="34" charset="0"/>
                <a:cs typeface="Tahoma" panose="020B0604030504040204" pitchFamily="34" charset="0"/>
              </a:rPr>
              <a:t>.</a:t>
            </a:r>
            <a:endParaRPr lang="en-US" altLang="zh-CN" sz="2400" dirty="0" smtClean="0">
              <a:latin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64974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5608" y="274638"/>
            <a:ext cx="7498080" cy="706090"/>
          </a:xfrm>
        </p:spPr>
        <p:txBody>
          <a:bodyPr>
            <a:normAutofit fontScale="90000"/>
          </a:bodyPr>
          <a:lstStyle/>
          <a:p>
            <a:r>
              <a:rPr lang="en-US" altLang="zh-CN" dirty="0" smtClean="0"/>
              <a:t>Undoable Command Class</a:t>
            </a:r>
            <a:endParaRPr lang="zh-CN" altLang="en-US" dirty="0"/>
          </a:p>
        </p:txBody>
      </p:sp>
      <p:sp>
        <p:nvSpPr>
          <p:cNvPr id="3" name="内容占位符 2"/>
          <p:cNvSpPr>
            <a:spLocks noGrp="1"/>
          </p:cNvSpPr>
          <p:nvPr>
            <p:ph idx="1"/>
          </p:nvPr>
        </p:nvSpPr>
        <p:spPr>
          <a:xfrm>
            <a:off x="1187624" y="1052736"/>
            <a:ext cx="7746064" cy="5195664"/>
          </a:xfrm>
        </p:spPr>
        <p:txBody>
          <a:bodyPr>
            <a:normAutofit fontScale="85000" lnSpcReduction="10000"/>
          </a:bodyPr>
          <a:lstStyle/>
          <a:p>
            <a:r>
              <a:rPr lang="en-US" altLang="zh-CN" sz="2400" dirty="0" smtClean="0">
                <a:latin typeface="Tahoma" panose="020B0604030504040204" pitchFamily="34" charset="0"/>
                <a:cs typeface="Tahoma" panose="020B0604030504040204" pitchFamily="34" charset="0"/>
              </a:rPr>
              <a:t>In the past, we have used command classes to execute method calls in their own threads.</a:t>
            </a:r>
          </a:p>
          <a:p>
            <a:r>
              <a:rPr lang="en-US" altLang="zh-CN" sz="2400" dirty="0" smtClean="0">
                <a:latin typeface="Tahoma" panose="020B0604030504040204" pitchFamily="34" charset="0"/>
                <a:cs typeface="Tahoma" panose="020B0604030504040204" pitchFamily="34" charset="0"/>
              </a:rPr>
              <a:t>We can also use command classes to make method calls undoable.</a:t>
            </a:r>
          </a:p>
          <a:p>
            <a:r>
              <a:rPr lang="en-US" altLang="zh-CN" sz="2400" dirty="0" smtClean="0">
                <a:latin typeface="Tahoma" panose="020B0604030504040204" pitchFamily="34" charset="0"/>
                <a:cs typeface="Tahoma" panose="020B0604030504040204" pitchFamily="34" charset="0"/>
              </a:rPr>
              <a:t>Like before, we wrap the method call inside the execute/run method of a command class. However, we add an undo() method.</a:t>
            </a:r>
          </a:p>
          <a:p>
            <a:pPr lvl="1"/>
            <a:r>
              <a:rPr lang="en-US" altLang="zh-CN" sz="2000" dirty="0" smtClean="0">
                <a:latin typeface="Tahoma" panose="020B0604030504040204" pitchFamily="34" charset="0"/>
                <a:cs typeface="Tahoma" panose="020B0604030504040204" pitchFamily="34" charset="0"/>
              </a:rPr>
              <a:t>The undo() method should do the opposite of what the execution did, so it will differ depending on the method. </a:t>
            </a:r>
          </a:p>
          <a:p>
            <a:r>
              <a:rPr lang="en-US" altLang="zh-CN" sz="2400" dirty="0" smtClean="0">
                <a:latin typeface="Tahoma" panose="020B0604030504040204" pitchFamily="34" charset="0"/>
                <a:cs typeface="Tahoma" panose="020B0604030504040204" pitchFamily="34" charset="0"/>
              </a:rPr>
              <a:t>Then we create a class to manage our command history. </a:t>
            </a:r>
            <a:r>
              <a:rPr lang="en-US" altLang="zh-CN" sz="2400" dirty="0" smtClean="0">
                <a:latin typeface="Tahoma" panose="020B0604030504040204" pitchFamily="34" charset="0"/>
                <a:cs typeface="Tahoma" panose="020B0604030504040204" pitchFamily="34" charset="0"/>
              </a:rPr>
              <a:t>We tell this “</a:t>
            </a:r>
            <a:r>
              <a:rPr lang="en-US" altLang="zh-CN" sz="2400" dirty="0" err="1" smtClean="0">
                <a:latin typeface="Tahoma" panose="020B0604030504040204" pitchFamily="34" charset="0"/>
                <a:cs typeface="Tahoma" panose="020B0604030504040204" pitchFamily="34" charset="0"/>
              </a:rPr>
              <a:t>undoer</a:t>
            </a:r>
            <a:r>
              <a:rPr lang="en-US" altLang="zh-CN" sz="2400" dirty="0" smtClean="0">
                <a:latin typeface="Tahoma" panose="020B0604030504040204" pitchFamily="34" charset="0"/>
                <a:cs typeface="Tahoma" panose="020B0604030504040204" pitchFamily="34" charset="0"/>
              </a:rPr>
              <a:t>” every time we want to execute a command, and it remembers it. Then, when we want to undo the command, the </a:t>
            </a:r>
            <a:r>
              <a:rPr lang="en-US" altLang="zh-CN" sz="2400" dirty="0" err="1" smtClean="0">
                <a:latin typeface="Tahoma" panose="020B0604030504040204" pitchFamily="34" charset="0"/>
                <a:cs typeface="Tahoma" panose="020B0604030504040204" pitchFamily="34" charset="0"/>
              </a:rPr>
              <a:t>undoer</a:t>
            </a:r>
            <a:r>
              <a:rPr lang="en-US" altLang="zh-CN" sz="2400" dirty="0" smtClean="0">
                <a:latin typeface="Tahoma" panose="020B0604030504040204" pitchFamily="34" charset="0"/>
                <a:cs typeface="Tahoma" panose="020B0604030504040204" pitchFamily="34" charset="0"/>
              </a:rPr>
              <a:t> can do this for us.</a:t>
            </a:r>
          </a:p>
          <a:p>
            <a:r>
              <a:rPr lang="en-US" altLang="zh-CN" sz="2400" dirty="0" smtClean="0">
                <a:latin typeface="Tahoma" panose="020B0604030504040204" pitchFamily="34" charset="0"/>
                <a:cs typeface="Tahoma" panose="020B0604030504040204" pitchFamily="34" charset="0"/>
              </a:rPr>
              <a:t>Look at the Push and Pop undoable commands, the </a:t>
            </a:r>
            <a:r>
              <a:rPr lang="en-US" altLang="zh-CN" sz="2400" dirty="0" err="1" smtClean="0">
                <a:latin typeface="Tahoma" panose="020B0604030504040204" pitchFamily="34" charset="0"/>
                <a:cs typeface="Tahoma" panose="020B0604030504040204" pitchFamily="34" charset="0"/>
              </a:rPr>
              <a:t>HistoryUndoer</a:t>
            </a:r>
            <a:r>
              <a:rPr lang="en-US" altLang="zh-CN" sz="2400" dirty="0" smtClean="0">
                <a:latin typeface="Tahoma" panose="020B0604030504040204" pitchFamily="34" charset="0"/>
                <a:cs typeface="Tahoma" panose="020B0604030504040204" pitchFamily="34" charset="0"/>
              </a:rPr>
              <a:t>, and </a:t>
            </a:r>
            <a:r>
              <a:rPr lang="en-US" altLang="zh-CN" sz="2400" dirty="0" err="1" smtClean="0">
                <a:latin typeface="Tahoma" panose="020B0604030504040204" pitchFamily="34" charset="0"/>
                <a:cs typeface="Tahoma" panose="020B0604030504040204" pitchFamily="34" charset="0"/>
              </a:rPr>
              <a:t>UndoerDriver</a:t>
            </a:r>
            <a:r>
              <a:rPr lang="en-US" altLang="zh-CN" sz="2400" dirty="0" smtClean="0">
                <a:latin typeface="Tahoma" panose="020B0604030504040204" pitchFamily="34" charset="0"/>
                <a:cs typeface="Tahoma" panose="020B0604030504040204" pitchFamily="34" charset="0"/>
              </a:rPr>
              <a:t>. Notice that we don’t really need undoable command classes for peek() and size() since those do not change the stack (they </a:t>
            </a:r>
            <a:r>
              <a:rPr lang="en-US" altLang="zh-CN" sz="2400" smtClean="0">
                <a:latin typeface="Tahoma" panose="020B0604030504040204" pitchFamily="34" charset="0"/>
                <a:cs typeface="Tahoma" panose="020B0604030504040204" pitchFamily="34" charset="0"/>
              </a:rPr>
              <a:t>are read methods)</a:t>
            </a:r>
            <a:endParaRPr lang="en-US" altLang="zh-CN" sz="2400" dirty="0" smtClean="0">
              <a:latin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1936376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夏至">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夏至">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175</TotalTime>
  <Words>1062</Words>
  <Application>Microsoft Office PowerPoint</Application>
  <PresentationFormat>On-screen Show (4:3)</PresentationFormat>
  <Paragraphs>37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夏至</vt:lpstr>
      <vt:lpstr>Generics, Exceptions and Undo Command</vt:lpstr>
      <vt:lpstr>Why use generics?</vt:lpstr>
      <vt:lpstr>A Generic Stack</vt:lpstr>
      <vt:lpstr>What are exceptions?</vt:lpstr>
      <vt:lpstr>Exception Handling</vt:lpstr>
      <vt:lpstr>Checked and unchecked exceptions</vt:lpstr>
      <vt:lpstr>Undoable Command Class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Generics, exception and undo command</dc:title>
  <dc:creator>Andy</dc:creator>
  <cp:lastModifiedBy>Semion</cp:lastModifiedBy>
  <cp:revision>13</cp:revision>
  <dcterms:created xsi:type="dcterms:W3CDTF">2013-11-15T01:25:57Z</dcterms:created>
  <dcterms:modified xsi:type="dcterms:W3CDTF">2016-11-18T02:53:45Z</dcterms:modified>
</cp:coreProperties>
</file>